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49808" y="1417320"/>
            <a:ext cx="82296" cy="2468880"/>
          </a:xfrm>
          <a:prstGeom prst="roundRect">
            <a:avLst>
              <a:gd name="adj" fmla="val 50000"/>
            </a:avLst>
          </a:prstGeom>
          <a:solidFill>
            <a:srgbClr val="3DD6C4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10058400" y="1371600"/>
            <a:ext cx="1188720" cy="1188720"/>
          </a:xfrm>
          <a:prstGeom prst="roundRect">
            <a:avLst>
              <a:gd name="adj" fmla="val 30000"/>
            </a:avLst>
          </a:prstGeom>
          <a:solidFill>
            <a:srgbClr val="1E3347"/>
          </a:solidFill>
          <a:ln w="12700">
            <a:solidFill>
              <a:srgbClr val="5B9BD5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4600">
                <a:latin typeface="Inter"/>
              </a:defRPr>
            </a:pPr>
            <a:r>
              <a:t>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" y="137160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 spc="300">
                <a:solidFill>
                  <a:srgbClr val="3DD6C4"/>
                </a:solidFill>
                <a:latin typeface="Inter"/>
              </a:defRPr>
            </a:pPr>
            <a:r>
              <a:t>SOFTWARE DESIGN DESCRIPTION  ·  V3.4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7830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6600" b="1">
                <a:solidFill>
                  <a:srgbClr val="ECF0F6"/>
                </a:solidFill>
                <a:latin typeface="Inter"/>
              </a:defRPr>
            </a:pPr>
            <a:r>
              <a:t>SunMRRC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926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100" b="0">
                <a:solidFill>
                  <a:srgbClr val="5B9BD5"/>
                </a:solidFill>
                <a:latin typeface="Inter"/>
              </a:defRPr>
            </a:pPr>
            <a:r>
              <a:t>SunSDR2 DX  ·  Mobile Remote Radio Control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3611880"/>
            <a:ext cx="128016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14400" y="3886200"/>
            <a:ext cx="1920240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📡  HTTPS / WSS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971800" y="3886200"/>
            <a:ext cx="1920240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🎛️  DSP Pipeline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29200" y="3886200"/>
            <a:ext cx="1920240" cy="310896"/>
          </a:xfrm>
          <a:prstGeom prst="roundRect">
            <a:avLst>
              <a:gd name="adj" fmla="val 28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E8A840"/>
                </a:solidFill>
                <a:latin typeface="Inter"/>
              </a:defRPr>
            </a:pPr>
            <a:r>
              <a:t>🎤  TX Voice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086600" y="3886200"/>
            <a:ext cx="1920240" cy="310896"/>
          </a:xfrm>
          <a:prstGeom prst="roundRect">
            <a:avLst>
              <a:gd name="adj" fmla="val 28000"/>
            </a:avLst>
          </a:prstGeom>
          <a:solidFill>
            <a:srgbClr val="381A1E"/>
          </a:solidFill>
          <a:ln w="9525">
            <a:solidFill>
              <a:srgbClr val="E06A7A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E06A7A"/>
                </a:solidFill>
                <a:latin typeface="Inter"/>
              </a:defRPr>
            </a:pPr>
            <a:r>
              <a:t>🛡️  PTT Safety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0" y="3886200"/>
            <a:ext cx="1920240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⚡  Per-band Power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" y="4526280"/>
            <a:ext cx="1920240" cy="91440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1F34"/>
              </a:gs>
              <a:gs pos="100000">
                <a:srgbClr val="0B101C"/>
              </a:gs>
            </a:gsLst>
            <a:lin ang="7200000" scaled="1"/>
          </a:gra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68172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5B9BD5"/>
                </a:solidFill>
                <a:latin typeface="Inter"/>
              </a:defRPr>
            </a:pPr>
            <a:r>
              <a:t>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5120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50" b="0">
                <a:solidFill>
                  <a:srgbClr val="8090A4"/>
                </a:solidFill>
                <a:latin typeface="Inter"/>
              </a:defRPr>
            </a:pPr>
            <a:r>
              <a:t>SDD Chapters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971800" y="4526280"/>
            <a:ext cx="1920240" cy="91440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1F34"/>
              </a:gs>
              <a:gs pos="100000">
                <a:srgbClr val="0B101C"/>
              </a:gs>
            </a:gsLst>
            <a:lin ang="7200000" scaled="1"/>
          </a:gra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971800" y="468172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5B9BD5"/>
                </a:solidFill>
                <a:latin typeface="Inter"/>
              </a:defRPr>
            </a:pPr>
            <a:r>
              <a:t>12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71800" y="5120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50" b="0">
                <a:solidFill>
                  <a:srgbClr val="8090A4"/>
                </a:solidFill>
                <a:latin typeface="Inter"/>
              </a:defRPr>
            </a:pPr>
            <a:r>
              <a:t>Architecture Decisions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29200" y="4526280"/>
            <a:ext cx="1920240" cy="91440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1F34"/>
              </a:gs>
              <a:gs pos="100000">
                <a:srgbClr val="0B101C"/>
              </a:gs>
            </a:gsLst>
            <a:lin ang="7200000" scaled="1"/>
          </a:gra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0" y="468172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5B9BD5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5120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50" b="0">
                <a:solidFill>
                  <a:srgbClr val="8090A4"/>
                </a:solidFill>
                <a:latin typeface="Inter"/>
              </a:defRPr>
            </a:pPr>
            <a:r>
              <a:t>WebSocket Endpoints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086600" y="4526280"/>
            <a:ext cx="1920240" cy="91440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1F34"/>
              </a:gs>
              <a:gs pos="100000">
                <a:srgbClr val="0B101C"/>
              </a:gs>
            </a:gsLst>
            <a:lin ang="7200000" scaled="1"/>
          </a:gra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086600" y="468172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5B9BD5"/>
                </a:solidFill>
                <a:latin typeface="Inter"/>
              </a:defRPr>
            </a:pPr>
            <a:r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86600" y="5120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50" b="0">
                <a:solidFill>
                  <a:srgbClr val="8090A4"/>
                </a:solidFill>
                <a:latin typeface="Inter"/>
              </a:defRPr>
            </a:pPr>
            <a:r>
              <a:t>PTT Safety Layers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0" y="4526280"/>
            <a:ext cx="1920240" cy="91440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1F34"/>
              </a:gs>
              <a:gs pos="100000">
                <a:srgbClr val="0B101C"/>
              </a:gs>
            </a:gsLst>
            <a:lin ang="7200000" scaled="1"/>
          </a:gra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0" y="4681728"/>
            <a:ext cx="19202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5B9BD5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0" y="512064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50" b="0">
                <a:solidFill>
                  <a:srgbClr val="8090A4"/>
                </a:solidFill>
                <a:latin typeface="Inter"/>
              </a:defRPr>
            </a:pPr>
            <a:r>
              <a:t>SVG Diagrams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715000"/>
            <a:ext cx="10515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50" b="0">
                <a:solidFill>
                  <a:srgbClr val="8090A4"/>
                </a:solidFill>
                <a:latin typeface="Inter"/>
              </a:defRPr>
            </a:pPr>
            <a:r>
              <a:t>Python 3.12 · FastAPI / Uvicorn · NumPy / SciPy · Web Audio API · vanilla JavaScript · WDSP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6355080"/>
            <a:ext cx="10515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445468"/>
                </a:solidFill>
                <a:latin typeface="Inter"/>
              </a:defRPr>
            </a:pPr>
            <a:r>
              <a:t>Document ID: SDD-SUNMRRC-2026-001   ·   IBM TeamSD v2.3.2   ·   https://radio.vlsc.net:8889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01 / 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619809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9 · SIGNAL 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Signal Processing — RX + TX Chains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IQ demodulation downlink · Hilbert SSB modulation uplink · gain staging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1188720"/>
            <a:ext cx="11430000" cy="24688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234440"/>
            <a:ext cx="5486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🔊  RX: IQ → Audio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UDP</a:t>
            </a:r>
            <a:br/>
            <a:r>
              <a:t>Intake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78308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85623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24-bit</a:t>
            </a:r>
            <a:br/>
            <a:r>
              <a:t>Decode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81912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01752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9067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IF Shift</a:t>
            </a:r>
            <a:br/>
            <a:r>
              <a:t>+30.5kHz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16352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25196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2511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SSB</a:t>
            </a:r>
            <a:br/>
            <a:r>
              <a:t>Bandpass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50792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55955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5:1</a:t>
            </a:r>
            <a:br/>
            <a:r>
              <a:t>Decimate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85232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20840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79399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AGC</a:t>
            </a:r>
            <a:br/>
            <a:r>
              <a:t>(WDSP opt)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19672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955279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028431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Opus</a:t>
            </a:r>
            <a:br/>
            <a:r>
              <a:t>Encode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54111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189719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262872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/WSaudioRX</a:t>
            </a:r>
            <a:br/>
            <a:r>
              <a:t>Broadcast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88551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0424159" y="1600200"/>
            <a:ext cx="1143000" cy="73152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0497311" y="1664208"/>
            <a:ext cx="100584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6BCF7F"/>
                </a:solidFill>
                <a:latin typeface="Inter"/>
              </a:defRPr>
            </a:pPr>
            <a:r>
              <a:t>Browser</a:t>
            </a:r>
            <a:br/>
            <a:r>
              <a:t>Playback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222991" y="1828800"/>
            <a:ext cx="1828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445468"/>
                </a:solidFill>
                <a:latin typeface="Inter"/>
              </a:defRPr>
            </a:pPr>
            <a:r>
              <a:t>→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8640" y="2468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Waterfall: IQ→FFT(2048,hanning)→dB clip[-120,0]→uint8 quantize 512B→/WSspectrum @~38Hz→⏫ accumulate 10→30th %ile noise floor→blue bias+contrast gain→colour ramp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640" y="27432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S-Meter: FFT→90th percentile→S9=9+(p90+73)/6→asymmetric EMA(attack α=0.5,release α=0.15)→stable needle,fast-rise slow-decay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8640" y="30175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Codec: Server ctypes libopus · bitrate via opus_encode() max_data_bytes cap (avoids arm64 variadic ctl) · Client WASM OpusDecoder · 1-byte tag per frame · Default Opus ~18-24kbps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65760" y="3886200"/>
            <a:ext cx="11430000" cy="260604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3931920"/>
            <a:ext cx="5486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A840"/>
                </a:solidFill>
                <a:latin typeface="Inter"/>
              </a:defRPr>
            </a:pPr>
            <a:r>
              <a:t>🎤  TX: Mic → RF (Client + Server)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8640" y="425196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📱  Client: micSource → preamp(×1.5) → antiAlias(LP 4.5kHz ×2) → eqLow(350Hz pk) → eqMid(1500Hz pk) → eqHigh(2700Hz sh) → midCut → presence → compressor(3:1,thr=-24) → makeup(×1.6) → noiseGate → AudioWorklet(48k→16k Int16) → Opus encode → /WSaudioTX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8640" y="466344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🖥️  Server: TxOpusDecoder → TXModulator.feed_audio() → fractional resampler(16k→15625Hz) → overlap-save Hilbert SSB(MARGIN=256,80-sample hops) → upsample ×2.5(→39063Hz) → drive gain(×3.0×drive%) → tanh(1.0) soft limiter → 24-bit IQ packing(vectorized numpy) → jitter buffer(prime 24/reprime 12) → TX pacer(5.12ms/pkt,adaptive ±15%) → 0xFFFD UDP :50002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1520" y="507492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📊  Gain Staging (AD-012):  in peak ~0.50 → Hilbert peak ~0.65 → drive gain peak ~1.95 → tanh(1.0) peak ~0.96 (4% reduction)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530352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06A7A"/>
                </a:solidFill>
                <a:latin typeface="Inter"/>
              </a:defRPr>
            </a:pPr>
            <a:r>
              <a:t>❌  OLD (preamp ×3.0): in peak=1.00 → Hilbert peak=1.32 → drive gain peak=3.95 → tanh peak=0.999 (75% reduction → HEAVY DISTORTION on every loud syllable)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" y="562356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📡  Device: 0xFFFD @195 pkt/s (39063 Hz IQ) → DRIVE command (0x0017) per-band power → PA (no ALC) → Antenna  |  ⚡ Tune bypasses entire chain: pre-computed IQ, TX_TUNE_SCALE=0.35 → ~10W safe continuous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8640" y="5897880"/>
            <a:ext cx="10972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🔑  RF power = DEVICE DRIVE only.  Client gain = healthy digital level.  Server gain = lifts into tanh knee.  Turn drive ↑ for more power, not client gain.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10 / 16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381790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CHAPTERS 10–11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Service &amp; Component Model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12 services · backend / frontend / shared DSP components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1188720"/>
            <a:ext cx="5669280" cy="53035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234440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6BCF7F"/>
                </a:solidFill>
                <a:latin typeface="Inter"/>
              </a:defRPr>
            </a:pPr>
            <a:r>
              <a:t>🔌  Service Portfolio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0020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StaticUIService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1600200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mobile PWA assets from static/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18745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ControlService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18745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/WSCTRX command dispatch + state sync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14883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RXAudioService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214883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IQ→PCM→Opus /WSaudioRX fan-out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242315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TXAudioIngressService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242315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/WSaudioTX mic→TXModulator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269747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SpectrumService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269747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FFT quantize /WSspectrum fan-out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297179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SunSDRDeviceService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91840" y="297179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UDP protocol, boot, heartbeat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32461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IQProcessingService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32461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receive, decode, feed DSP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" y="352043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DSPService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91840" y="352043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demodulation + optional WDSP chain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379475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TXPowerService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379475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0x0017 DRIVE per-band + /api/band_power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406907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BandPowerService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91840" y="406907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per-band drive % JSON persistence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434339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MemoryChannelService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91840" y="434339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/api/mem_channels JSON persistence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46177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6BCF7F"/>
                </a:solidFill>
                <a:latin typeface="Inter"/>
              </a:defRPr>
            </a:pPr>
            <a:r>
              <a:t>TLSStartupService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91840" y="4617719"/>
            <a:ext cx="25603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cert/key auto-detect, HTTP fallback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09360" y="1188720"/>
            <a:ext cx="5486400" cy="53035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92240" y="1234440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5B9BD5"/>
                </a:solidFill>
                <a:latin typeface="Inter"/>
              </a:defRPr>
            </a:pPr>
            <a:r>
              <a:t>🧩  Key Components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2240" y="160020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5B9BD5"/>
                </a:solidFill>
                <a:latin typeface="Inter"/>
              </a:defRPr>
            </a:pPr>
            <a:r>
              <a:t>Backend (Python)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75120" y="1874519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FastAPIApp — routes, startup, static serving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75120" y="2075688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RadioClient — UDP protocol (sunsdr_direct.py)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75120" y="2276856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IQLoop — UDP socket, packet validation, DSP feed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75120" y="2478024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TXModulator — Hilbert SSB, drive gain, tanh, IQ pack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75120" y="2679192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TXPacer — adaptive pacing, jitter buffer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675120" y="2880360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RxOpusEncoder / TxOpusDecoder — ctypes libopus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75120" y="3081528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BandPowerAPI / MemChannelAPI — JSON persistence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92240" y="347472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5B9BD5"/>
                </a:solidFill>
                <a:latin typeface="Inter"/>
              </a:defRPr>
            </a:pPr>
            <a:r>
              <a:t>Frontend (JavaScript)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675120" y="3749039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controls.js — WS, codec, waterfall, S-meter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675120" y="3950207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mobile.js — UX, menus, DSP panel, settings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675120" y="4151375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tx_audio_eq.js — 4 EQ presets, compressor, preamp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75120" y="4352543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tx_capture_worklet.js — AudioWorklet 48k→16k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675120" y="4553711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ptt_manager.js — ACK retry, watchdog, state sync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675120" y="4754879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tx_button.js — touch PTT, lock, warm-up frames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675120" y="4956047"/>
            <a:ext cx="48463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opus_codec.js — WASM Opus encode/decode (28kbps)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92240" y="539496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5B9BD5"/>
                </a:solidFill>
                <a:latin typeface="Inter"/>
              </a:defRPr>
            </a:pPr>
            <a:r>
              <a:t>Shared DSP (Python)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675120" y="5669280"/>
            <a:ext cx="4846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• StreamProcessor · SpectrumProcessor · AudioDemodulator · TXModulator · Opus Codec · WDSPWrapper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11 / 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3771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12 · ART 0522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Operational Model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Startup · Configuration · TLS · Connection Matrix · Verification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1188720"/>
            <a:ext cx="5669280" cy="27432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23444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5B9BD5"/>
                </a:solidFill>
                <a:latin typeface="Inter"/>
              </a:defRPr>
            </a:pPr>
            <a:r>
              <a:t>🚀  Startup &amp; Config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1554480"/>
            <a:ext cx="53035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restart.sh → kill old by cwd → clear port → background</a:t>
            </a:r>
            <a:br/>
            <a:r>
              <a:t>start.sh → simple foreground launcher</a:t>
            </a:r>
            <a:br/>
            <a:r>
              <a:t>restart.sh -f → foreground with live logs</a:t>
            </a:r>
            <a:br/>
            <a:r>
              <a:t>DISABLE_SSL=1 → HTTP debug (no iOS mic support)</a:t>
            </a:r>
            <a:br/>
            <a:br/>
            <a:r>
              <a:t>Environment:</a:t>
            </a:r>
            <a:br/>
            <a:r>
              <a:t>  DEVICE_HOST=192.168.16.200 (default)</a:t>
            </a:r>
            <a:br/>
            <a:r>
              <a:t>  WEB_PORT=8889 (default), restart.sh uses 8080</a:t>
            </a:r>
            <a:br/>
            <a:r>
              <a:t>  WEB_PASSWORD=sunmrrc (override with env)</a:t>
            </a:r>
            <a:br/>
            <a:br/>
            <a:r>
              <a:t>Runtime persistence:</a:t>
            </a:r>
            <a:br/>
            <a:r>
              <a:t>  band_power.json → per-band drive % (Band Power UI)</a:t>
            </a:r>
            <a:br/>
            <a:r>
              <a:t>  mem_channels.json → memory channels (/api/mem_channels)</a:t>
            </a:r>
            <a:br/>
            <a:r>
              <a:t>  server.log → runtime logs (when background-started)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09360" y="1188720"/>
            <a:ext cx="5486400" cy="27432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123444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🔐  TLS + Auth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554480"/>
            <a:ext cx="53035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TLS Auto-detection:</a:t>
            </a:r>
            <a:br/>
            <a:r>
              <a:t>  certs/fullchain.pem  +  certs/radio.vlsc.net.key</a:t>
            </a:r>
            <a:br/>
            <a:r>
              <a:t>  Both present → HTTPS/WSS (iOS requires)</a:t>
            </a:r>
            <a:br/>
            <a:r>
              <a:t>  Missing or DISABLE_SSL=1 → HTTP fallback</a:t>
            </a:r>
            <a:br/>
            <a:r>
              <a:t>  check_ssl_expiry.sh for cert monitoring</a:t>
            </a:r>
            <a:br/>
            <a:br/>
            <a:r>
              <a:t>Auth (password-based session):</a:t>
            </a:r>
            <a:br/>
            <a:r>
              <a:t>  /login → POST /api/auth/login → sunmrrc_auth cookie</a:t>
            </a:r>
            <a:br/>
            <a:r>
              <a:t>  Token lifetime: 30 days (cookie max-age)</a:t>
            </a:r>
            <a:br/>
            <a:r>
              <a:t>  All routes + WS require ?token= query param</a:t>
            </a:r>
            <a:br/>
            <a:r>
              <a:t>  _auth_tokens server-side set, invalidated on restart</a:t>
            </a:r>
            <a:br/>
            <a:br/>
            <a:r>
              <a:t>Connection Matrix:</a:t>
            </a:r>
            <a:br/>
            <a:r>
              <a:t>  Browser ↔ SunMRRC : HTTPS/WSS</a:t>
            </a:r>
            <a:br/>
            <a:r>
              <a:t>  SunMRRC ↔ SunSDR2 DX : UDP :50001 / :50002</a:t>
            </a:r>
            <a:br/>
            <a:r>
              <a:t>  IPs: 192.168.16.100 ← → 192.168.16.200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" y="4160520"/>
            <a:ext cx="11430000" cy="237744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420624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A840"/>
                </a:solidFill>
                <a:latin typeface="Inter"/>
              </a:defRPr>
            </a:pPr>
            <a:r>
              <a:t>🔍  Verification Checklist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572000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HTTPS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926080" y="4572000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server.log → "sunmrrc https://..."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572000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Radio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5360" y="4572000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server.log → "SunSDR2DX: True"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773168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RX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926080" y="4773168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UI /WSaudioRX connected, waterfall flowing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17920" y="4773168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Codec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95360" y="4773168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Opus active → bitrate ~18-24kbps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8640" y="4974336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PTT Safety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6080" y="4974336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getPTT:false after release, release ACK confirmed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17920" y="4974336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TX Power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95360" y="4974336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W= in server.log from 0x1F00 off30 f32 forward watts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5175503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TX Quality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926080" y="5175503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TX chain lim: peak ~0.96 (not 0.999 → distorted!)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17920" y="5175503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Verify Gain Staging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95360" y="5175503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in peak ~0.5, drv peak ~2.0, lim peak ~0.96 @ 1 Hz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5376671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Diagnose Jitter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926080" y="5376671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/tmp/tx_probe.csv + /tmp/tx_rx_probe.csv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17920" y="5376671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1">
                <a:solidFill>
                  <a:srgbClr val="E8A840"/>
                </a:solidFill>
                <a:latin typeface="Inter"/>
              </a:defRPr>
            </a:pPr>
            <a:r>
              <a:t>Level Probes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595360" y="5376671"/>
            <a:ext cx="34747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TX chain in:/an:/drv:/lim: lines at 1 Hz in server.log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12 / 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905752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13 · ART 0530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Feasibility Assessment &amp; Known Gaps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Production-ready feasibility · open issues · risk matrix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1188720"/>
            <a:ext cx="5669280" cy="27432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23444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✅  Feasibility: Production Ready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4592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RX Technical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60320" y="1664208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High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1645920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IQ→demod→broadcast→playback — implemented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1947672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Control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560320" y="1965960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High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1947672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All radio + DSP commands implemented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2249424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TX Voice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560320" y="2267712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High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40480" y="2249424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Full pipeline: mic→Hilbert SSB→IQ, on-air verified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2551176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Mobile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60320" y="2569464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High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40480" y="2551176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HTTPS/WSS solves iOS blocker, all features on phone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2852928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Operational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60320" y="2871216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High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2852928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Single process, restart script, simple ops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" y="315468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Extensibility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560320" y="3172968"/>
            <a:ext cx="1241755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Medium-High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40480" y="3154680"/>
            <a:ext cx="22860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WDSP optional, ATR hook preserved, clean module boundaries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" y="4114800"/>
            <a:ext cx="5669280" cy="24688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416052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06A7A"/>
                </a:solidFill>
                <a:latin typeface="Inter"/>
              </a:defRPr>
            </a:pPr>
            <a:r>
              <a:t>⚠  Open Issues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4480560"/>
            <a:ext cx="5303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I3: /WSATR1000 missing — stub only, no real HW interface</a:t>
            </a:r>
            <a:br/>
            <a:r>
              <a:t>     ATR-1000 is the only SWR source (device has no reverse-power)</a:t>
            </a:r>
            <a:br/>
            <a:br/>
            <a:r>
              <a:t>I5: Fixed LAN IPs (192.168.16.100 / 192.168.16.200)</a:t>
            </a:r>
            <a:br/>
            <a:r>
              <a:t>     Should move to env/config for deployment flexibility</a:t>
            </a:r>
            <a:br/>
            <a:br/>
            <a:r>
              <a:t>I7: start.sh prints HTTP URL even with TLS present</a:t>
            </a:r>
            <a:br/>
            <a:r>
              <a:t>     Align script message with server TLS behavior</a:t>
            </a:r>
            <a:br/>
            <a:br/>
            <a:r>
              <a:t>Resolved (2026-06-25/26):</a:t>
            </a:r>
            <a:br/>
            <a:r>
              <a:t>  I10: TX power formula — now off30 f32 direct float watts</a:t>
            </a:r>
            <a:br/>
            <a:r>
              <a:t>  I11: TX voice distortion — client preamp 3.0→1.5</a:t>
            </a:r>
            <a:br/>
            <a:r>
              <a:t>  I1-I2, I4, I6, I8, I9: all resolved in prior releases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309360" y="1188720"/>
            <a:ext cx="5486400" cy="53949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92240" y="1234440"/>
            <a:ext cx="5029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06A7A"/>
                </a:solidFill>
                <a:latin typeface="Inter"/>
              </a:defRPr>
            </a:pPr>
            <a:r>
              <a:t>📊  Risk Matrix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92240" y="16002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6583680" y="16733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381A1E"/>
          </a:solidFill>
          <a:ln w="9525">
            <a:solidFill>
              <a:srgbClr val="E06A7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06A7A"/>
                </a:solidFill>
                <a:latin typeface="Inter"/>
              </a:defRPr>
            </a:pPr>
            <a:r>
              <a:t>R1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32320" y="16550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iOS HTTP instead of HTTPS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241280" y="167335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381A1E"/>
          </a:solidFill>
          <a:ln w="9525">
            <a:solidFill>
              <a:srgbClr val="E06A7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06A7A"/>
                </a:solidFill>
                <a:latin typeface="Inter"/>
              </a:defRPr>
            </a:pPr>
            <a:r>
              <a:t>Medium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92240" y="20574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ounded Rectangle 38"/>
          <p:cNvSpPr/>
          <p:nvPr/>
        </p:nvSpPr>
        <p:spPr>
          <a:xfrm>
            <a:off x="6583680" y="21305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R2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32320" y="21122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Fixed LAN IP mismatch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241280" y="213055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Medium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492240" y="25146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ounded Rectangle 42"/>
          <p:cNvSpPr/>
          <p:nvPr/>
        </p:nvSpPr>
        <p:spPr>
          <a:xfrm>
            <a:off x="6583680" y="25877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R3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132320" y="25694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TX release lost (half-open socket)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0241280" y="25877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Low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6492240" y="29718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ounded Rectangle 46"/>
          <p:cNvSpPr/>
          <p:nvPr/>
        </p:nvSpPr>
        <p:spPr>
          <a:xfrm>
            <a:off x="6583680" y="30449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R4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132320" y="30266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WDSP library unavailable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0241280" y="30449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Low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492240" y="34290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6583680" y="35021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R8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132320" y="34838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Stale frontend assets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0241280" y="35021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Low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492240" y="38862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ounded Rectangle 54"/>
          <p:cNvSpPr/>
          <p:nvPr/>
        </p:nvSpPr>
        <p:spPr>
          <a:xfrm>
            <a:off x="6583680" y="3959352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R9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132320" y="3941063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Certificate expiry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0241280" y="39593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Low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6492240" y="4343400"/>
            <a:ext cx="5120640" cy="384048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ounded Rectangle 58"/>
          <p:cNvSpPr/>
          <p:nvPr/>
        </p:nvSpPr>
        <p:spPr>
          <a:xfrm>
            <a:off x="6583680" y="44165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R10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132320" y="43982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CF0F6"/>
                </a:solidFill>
                <a:latin typeface="Inter"/>
              </a:defRPr>
            </a:pPr>
            <a:r>
              <a:t>PA over-drive (no ALC)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0241280" y="4416552"/>
            <a:ext cx="524865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Low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92240" y="475488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6BCF7F"/>
                </a:solidFill>
                <a:latin typeface="Inter"/>
              </a:defRPr>
            </a:pPr>
            <a:r>
              <a:t>Resolved Risks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92240" y="50292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R5: TX audio not transmitted ✓</a:t>
            </a:r>
            <a:br/>
            <a:r>
              <a:t>R6: ATR frontend connection errors (mitigated) ✓</a:t>
            </a:r>
            <a:br/>
            <a:r>
              <a:t>R7: Memory channel API missing ✓</a:t>
            </a:r>
            <a:br/>
            <a:r>
              <a:t>I11: TX voice distortion (gain staging) ✓</a:t>
            </a:r>
            <a:br/>
            <a:r>
              <a:t>I10: TX power cubic fit wrong ✓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13 / 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0667733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15 · SAFETY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PTT Safety — Defense in Depth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Release is more safety-critical than keying. No single point of failure can trap the radio in TX.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0040" y="1234440"/>
            <a:ext cx="1234440" cy="150876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A331F"/>
              </a:gs>
              <a:gs pos="100000">
                <a:srgbClr val="0B101C"/>
              </a:gs>
            </a:gsLst>
            <a:lin ang="6900000" scaled="1"/>
          </a:gradFill>
          <a:ln w="1270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50" b="1">
                <a:solidFill>
                  <a:srgbClr val="6BCF7F"/>
                </a:solidFill>
                <a:latin typeface="Inter"/>
              </a:defRPr>
            </a:pPr>
            <a:r>
              <a:t>LOCAL</a:t>
            </a:r>
          </a:p>
          <a:p>
            <a:pPr algn="ctr">
              <a:defRPr sz="750">
                <a:solidFill>
                  <a:srgbClr val="8090A4"/>
                </a:solidFill>
                <a:latin typeface="Inter"/>
              </a:defRPr>
            </a:pPr>
            <a:r>
              <a:t>browser-side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600200" y="123444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719072" y="1353312"/>
            <a:ext cx="310896" cy="310896"/>
          </a:xfrm>
          <a:prstGeom prst="ellipse">
            <a:avLst/>
          </a:prstGeom>
          <a:solidFill>
            <a:srgbClr val="6BC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12264" y="133502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6BCF7F"/>
                </a:solidFill>
                <a:latin typeface="Inter"/>
              </a:defRPr>
            </a:pPr>
            <a:r>
              <a:t>Touch UX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46504" y="165506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touchend · move-out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cancel · mouseleave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touchId tracking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tx_button.js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38344" y="123444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5157216" y="1353312"/>
            <a:ext cx="310896" cy="310896"/>
          </a:xfrm>
          <a:prstGeom prst="ellipse">
            <a:avLst/>
          </a:prstGeom>
          <a:solidFill>
            <a:srgbClr val="6BC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50408" y="133502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6BCF7F"/>
                </a:solidFill>
                <a:latin typeface="Inter"/>
              </a:defRPr>
            </a:pPr>
            <a:r>
              <a:t>State Machine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84648" y="165506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isProcessing lock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pendingStop queue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3s leak → unlock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tx_button.js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476488" y="123444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595360" y="1353312"/>
            <a:ext cx="310896" cy="310896"/>
          </a:xfrm>
          <a:prstGeom prst="ellipse">
            <a:avLst/>
          </a:prstGeom>
          <a:solidFill>
            <a:srgbClr val="E8A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988552" y="133502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E8A840"/>
                </a:solidFill>
                <a:latin typeface="Inter"/>
              </a:defRPr>
            </a:pPr>
            <a:r>
              <a:t>Watchdog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22792" y="165506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30s hard timeout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force-release all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fires even if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event loop frozen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20040" y="2926080"/>
            <a:ext cx="1234440" cy="150876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3A2A10"/>
              </a:gs>
              <a:gs pos="100000">
                <a:srgbClr val="0B101C"/>
              </a:gs>
            </a:gsLst>
            <a:lin ang="6900000" scaled="1"/>
          </a:gradFill>
          <a:ln w="1270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50" b="1">
                <a:solidFill>
                  <a:srgbClr val="E8A840"/>
                </a:solidFill>
                <a:latin typeface="Inter"/>
              </a:defRPr>
            </a:pPr>
            <a:r>
              <a:t>NETWORK</a:t>
            </a:r>
          </a:p>
          <a:p>
            <a:pPr algn="ctr">
              <a:defRPr sz="750">
                <a:solidFill>
                  <a:srgbClr val="8090A4"/>
                </a:solidFill>
                <a:latin typeface="Inter"/>
              </a:defRPr>
            </a:pPr>
            <a:r>
              <a:t>delivery guarantee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600200" y="292608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719072" y="3044952"/>
            <a:ext cx="310896" cy="310896"/>
          </a:xfrm>
          <a:prstGeom prst="ellipse">
            <a:avLst/>
          </a:prstGeom>
          <a:solidFill>
            <a:srgbClr val="E8A8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12264" y="302666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E8A840"/>
                </a:solidFill>
                <a:latin typeface="Inter"/>
              </a:defRPr>
            </a:pPr>
            <a:r>
              <a:t>ACK Retry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46504" y="334670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setPTT:false → 1s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await getPTT:false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retry 3× echo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ptt_manager.js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38344" y="292608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9A7AE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5157216" y="3044952"/>
            <a:ext cx="310896" cy="310896"/>
          </a:xfrm>
          <a:prstGeom prst="ellipse">
            <a:avLst/>
          </a:prstGeom>
          <a:solidFill>
            <a:srgbClr val="9A7A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550408" y="302666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9A7AE8"/>
                </a:solidFill>
                <a:latin typeface="Inter"/>
              </a:defRPr>
            </a:pPr>
            <a:r>
              <a:t>Backup Channel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84648" y="334670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wsAudioTX "s:"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independent socket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server forced-RX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separate from ctrl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476488" y="2926080"/>
            <a:ext cx="3273552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595360" y="3044952"/>
            <a:ext cx="310896" cy="310896"/>
          </a:xfrm>
          <a:prstGeom prst="ellipse">
            <a:avLst/>
          </a:prstGeom>
          <a:solidFill>
            <a:srgbClr val="E06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88552" y="3026664"/>
            <a:ext cx="2633472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E06A7A"/>
                </a:solidFill>
                <a:latin typeface="Inter"/>
              </a:defRPr>
            </a:pPr>
            <a:r>
              <a:t>PING Health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22792" y="3346704"/>
            <a:ext cx="2999232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5s PING/PONG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timeout → dead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s: + force reconnect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controls.js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20040" y="4617720"/>
            <a:ext cx="1234440" cy="1508760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62635"/>
              </a:gs>
              <a:gs pos="100000">
                <a:srgbClr val="0B101C"/>
              </a:gs>
            </a:gsLst>
            <a:lin ang="6900000" scaled="1"/>
          </a:gradFill>
          <a:ln w="1270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250" b="1">
                <a:solidFill>
                  <a:srgbClr val="5B9BD5"/>
                </a:solidFill>
                <a:latin typeface="Inter"/>
              </a:defRPr>
            </a:pPr>
            <a:r>
              <a:t>FALLBACK</a:t>
            </a:r>
          </a:p>
          <a:p>
            <a:pPr algn="ctr">
              <a:defRPr sz="750">
                <a:solidFill>
                  <a:srgbClr val="8090A4"/>
                </a:solidFill>
                <a:latin typeface="Inter"/>
              </a:defRPr>
            </a:pPr>
            <a:r>
              <a:t>always-RX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600200" y="4617720"/>
            <a:ext cx="4992624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1719072" y="4736592"/>
            <a:ext cx="310896" cy="310896"/>
          </a:xfrm>
          <a:prstGeom prst="ellipse">
            <a:avLst/>
          </a:prstGeom>
          <a:solidFill>
            <a:srgbClr val="6BCF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12264" y="4718304"/>
            <a:ext cx="43525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6BCF7F"/>
                </a:solidFill>
                <a:latin typeface="Inter"/>
              </a:defRPr>
            </a:pPr>
            <a:r>
              <a:t>Page Lifecycle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46504" y="5038344"/>
            <a:ext cx="4718304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visibilitychange · blur · pagehide → forcePTTReleaseIfActive()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iOS suspends JS when backgrounded → touchend never delivered · tx_button.js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757416" y="4617720"/>
            <a:ext cx="4992624" cy="15087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6876288" y="4736592"/>
            <a:ext cx="310896" cy="310896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070A12"/>
                </a:solidFill>
                <a:latin typeface="Inter"/>
              </a:defRPr>
            </a:pPr>
            <a: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69479" y="4718304"/>
            <a:ext cx="4352544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50" b="1">
                <a:solidFill>
                  <a:srgbClr val="5B9BD5"/>
                </a:solidFill>
                <a:latin typeface="Inter"/>
              </a:defRPr>
            </a:pPr>
            <a:r>
              <a:t>Server Authority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03720" y="5038344"/>
            <a:ext cx="4718304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ws_ctrl() s: → radio.set_ptt(False) + dsp_proc.set_ptt(False)</a:t>
            </a:r>
          </a:p>
          <a:p>
            <a:pPr>
              <a:defRPr sz="800" b="0">
                <a:solidFill>
                  <a:srgbClr val="8090A4"/>
                </a:solidFill>
                <a:latin typeface="Inter"/>
              </a:defRPr>
            </a:pPr>
            <a:r>
              <a:t>broadcast getPTT:false to ALL clients · always available · server.py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320040" y="6327648"/>
            <a:ext cx="11430000" cy="384048"/>
          </a:xfrm>
          <a:prstGeom prst="roundRect">
            <a:avLst>
              <a:gd name="adj" fmla="val 4500"/>
            </a:avLst>
          </a:prstGeom>
          <a:solidFill>
            <a:srgbClr val="152919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000" b="1">
                <a:solidFill>
                  <a:srgbClr val="6BCF7F"/>
                </a:solidFill>
                <a:latin typeface="Inter"/>
              </a:defRPr>
            </a:pPr>
            <a:r>
              <a:t>🛡️  GUARANTEE:  every failure mode — lost packet · half-open socket · frozen tab · app backgrounded — has an independent path back to RX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14 / 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1429714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DEEP DIVE · AD-011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Device Telemetry — 0x1F00 Packet Layout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Verified against real 40m drive sweep (expert_40m_drive.pcap) × external wattmeter + ExpertSDR3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28016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325880"/>
            <a:ext cx="10515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34-Byte Packet:  0xFF32 header (10B) + seq + flags + off16(u16) + off18(f32) + off22(f32) + off26(f32) + off30(f32)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45920"/>
            <a:ext cx="10515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45468"/>
                </a:solidFill>
                <a:latin typeface="Inter"/>
              </a:defRPr>
            </a:pPr>
            <a:r>
              <a:t>Sent continuously in RX and TX modes  ·  Device does NOT expose reverse power  →  cannot compute SWR  →  use external ATR-1000 for SWR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2423160"/>
            <a:ext cx="3566160" cy="20116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496312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✅  off30: f32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788920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CF0F6"/>
                </a:solidFill>
                <a:latin typeface="Inter"/>
              </a:defRPr>
            </a:pPr>
            <a:r>
              <a:t>Forward Watts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31089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PEP envelope · Direct float</a:t>
            </a:r>
            <a:br/>
            <a:r>
              <a:t>Monotonic: 28%→3W  71%→54W</a:t>
            </a:r>
            <a:br/>
            <a:r>
              <a:t>88%→83W  100%→101W</a:t>
            </a:r>
            <a:br/>
            <a:r>
              <a:t>No cubic/linear fit needed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79" y="2423160"/>
            <a:ext cx="3566160" cy="20116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34840" y="2496312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✅  off16: u16/10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840" y="2788920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CF0F6"/>
                </a:solidFill>
                <a:latin typeface="Inter"/>
              </a:defRPr>
            </a:pPr>
            <a:r>
              <a:t>Supply Volts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34840" y="31089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~136 (13.6V) at idle</a:t>
            </a:r>
            <a:br/>
            <a:r>
              <a:t>Sags as power rises</a:t>
            </a:r>
            <a:br/>
            <a:r>
              <a:t>0W→13.6  50W→13.1  100W→12.9V</a:t>
            </a:r>
            <a:br/>
            <a:r>
              <a:t>Correlation with W = -0.79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046719" y="2423160"/>
            <a:ext cx="3566160" cy="20116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83879" y="2496312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6BCF7F"/>
                </a:solidFill>
                <a:latin typeface="Inter"/>
              </a:defRPr>
            </a:pPr>
            <a:r>
              <a:t>✅  off18: f32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183879" y="2788920"/>
            <a:ext cx="32918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CF0F6"/>
                </a:solidFill>
                <a:latin typeface="Inter"/>
              </a:defRPr>
            </a:pPr>
            <a:r>
              <a:t>PA Temp °C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83879" y="3108960"/>
            <a:ext cx="329184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~42°C · Barely moves</a:t>
            </a:r>
            <a:br/>
            <a:r>
              <a:t>Monitors PA thermal state</a:t>
            </a:r>
            <a:br/>
            <a:r>
              <a:t>during extended TX sessions</a:t>
            </a:r>
            <a:br/>
            <a:br/>
            <a:r>
              <a:t>Frontend: getTXTelem:</a:t>
            </a:r>
            <a:br/>
            <a:r>
              <a:t>watts,volts,temp,W_int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4663440"/>
            <a:ext cx="11247120" cy="15544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470916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A840"/>
                </a:solidFill>
                <a:latin typeface="Inter"/>
              </a:defRPr>
            </a:pPr>
            <a:r>
              <a:t>⚠  Previously Wrong  (corrected 2026-06-25)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5074920"/>
            <a:ext cx="2651760" cy="100584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" y="51206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E06A7A"/>
                </a:solidFill>
                <a:latin typeface="Inter"/>
              </a:defRPr>
            </a:pPr>
            <a:r>
              <a:t>off14 u16 + cubic fit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" y="5394960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(pwr_raw-9)³×1.91e-5: non-monotonic noise, never tracked power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383280" y="5074920"/>
            <a:ext cx="2651760" cy="100584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474720" y="51206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E06A7A"/>
                </a:solidFill>
                <a:latin typeface="Inter"/>
              </a:defRPr>
            </a:pPr>
            <a:r>
              <a:t>off16 u16/100 as "SWR"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74720" y="5394960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actually supply voltage — stable when NOT keyed → rules out SWR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217920" y="5074920"/>
            <a:ext cx="2651760" cy="100584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309360" y="51206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E06A7A"/>
                </a:solidFill>
                <a:latin typeface="Inter"/>
              </a:defRPr>
            </a:pPr>
            <a:r>
              <a:t>off22 f32 as "reverse power"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9360" y="5394960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actually AVERAGE forward power (ratio to off30 ≈ SSB crest factor)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052560" y="5074920"/>
            <a:ext cx="2651760" cy="1005840"/>
          </a:xfrm>
          <a:prstGeom prst="roundRect">
            <a:avLst>
              <a:gd name="adj" fmla="val 4500"/>
            </a:avLst>
          </a:prstGeom>
          <a:solidFill>
            <a:srgbClr val="161F34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144000" y="5120640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E06A7A"/>
                </a:solidFill>
                <a:latin typeface="Inter"/>
              </a:defRPr>
            </a:pPr>
            <a:r>
              <a:t>off26 f32 as "SWR alt"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4000" y="5394960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090A4"/>
                </a:solidFill>
                <a:latin typeface="Inter"/>
              </a:defRPr>
            </a:pPr>
            <a:r>
              <a:t>always exactly 1.0000 — device placeholder · 323+ packets identical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1520" y="640080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Frontend: getTXTelem:watts,volts,temp,W_int → UI displays W · VOLT (replaces former SWR) · TEMP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15 / 16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188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200" b="1">
                <a:solidFill>
                  <a:srgbClr val="ECF0F6"/>
                </a:solidFill>
                <a:latin typeface="Inter"/>
              </a:defRPr>
            </a:pPr>
            <a:r>
              <a:t>SunMRRC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874519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5B9BD5"/>
                </a:solidFill>
                <a:latin typeface="Inter"/>
              </a:defRPr>
            </a:pPr>
            <a:r>
              <a:t>SunSDR2 DX  Mobile Remote Radio Control  ·  SDD V3.4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2331720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CF0F6"/>
                </a:solidFill>
                <a:latin typeface="Inter"/>
              </a:defRPr>
            </a:pPr>
            <a:r>
              <a:t>📖  SDD Version Journey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2926080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1151A"/>
          </a:solidFill>
          <a:ln w="9525">
            <a:solidFill>
              <a:srgbClr val="4454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445468"/>
                </a:solidFill>
                <a:latin typeface="Inter"/>
              </a:defRPr>
            </a:pPr>
            <a:r>
              <a:t>V1.0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292608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2026-03-15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2926080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Original MRRC TeamSD document set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172968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1151A"/>
          </a:solidFill>
          <a:ln w="9525">
            <a:solidFill>
              <a:srgbClr val="4454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445468"/>
                </a:solidFill>
                <a:latin typeface="Inter"/>
              </a:defRPr>
            </a:pPr>
            <a:r>
              <a:t>V2.0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317296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2026-05-02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3172968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MRRC V5.0 mobile UI and capability update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3419856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1151A"/>
          </a:solidFill>
          <a:ln w="9525">
            <a:solidFill>
              <a:srgbClr val="4454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445468"/>
                </a:solidFill>
                <a:latin typeface="Inter"/>
              </a:defRPr>
            </a:pPr>
            <a:r>
              <a:t>V3.0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37360" y="34198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2026-06-21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3419856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Re-baseline: FastAPI/Uvicorn, SunSDR2 DX direct UDP, explicit gaps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666744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1151A"/>
          </a:solidFill>
          <a:ln w="9525">
            <a:solidFill>
              <a:srgbClr val="4454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445468"/>
                </a:solidFill>
                <a:latin typeface="Inter"/>
              </a:defRPr>
            </a:pPr>
            <a:r>
              <a:t>V3.1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37360" y="3666744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2026-06-21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3666744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Waterfall rendering + S-meter smoothing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22960" y="3913631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1151A"/>
          </a:solidFill>
          <a:ln w="9525">
            <a:solidFill>
              <a:srgbClr val="44546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445468"/>
                </a:solidFill>
                <a:latin typeface="Inter"/>
              </a:defRPr>
            </a:pPr>
            <a:r>
              <a:t>V3.2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3913631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2026-06-23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00400" y="3913631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TX voice + DRIVE power + memory channel API documented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22960" y="4160519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V3.3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37360" y="4160519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2026-06-24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4160519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ECF0F6"/>
                </a:solidFill>
                <a:latin typeface="Inter"/>
              </a:defRPr>
            </a:pPr>
            <a:r>
              <a:t>Dual-codec audio + SWR field correction + 11 ADs — V1.0 release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60" y="4407407"/>
            <a:ext cx="614476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V3.4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7360" y="4407407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2026-06-26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4407407"/>
            <a:ext cx="8229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ECF0F6"/>
                </a:solidFill>
                <a:latin typeface="Inter"/>
              </a:defRPr>
            </a:pPr>
            <a:r>
              <a:t>Telemetry correction · TX gain staging (AD-012) · 3 new SVG diagrams · PTT Ch 15 · 16 chapters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0292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CF0F6"/>
                </a:solidFill>
                <a:latin typeface="Inter"/>
              </a:defRPr>
            </a:pPr>
            <a:r>
              <a:t>🔗  Resources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394960"/>
            <a:ext cx="2194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🌐  Live Radio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623560"/>
            <a:ext cx="21945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B9BD5"/>
                </a:solidFill>
                <a:latin typeface="Inter"/>
              </a:defRPr>
            </a:pPr>
            <a:r>
              <a:t>https://radio.vlsc.net:8889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17520" y="5394960"/>
            <a:ext cx="2194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📖  SDD Docs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17520" y="5623560"/>
            <a:ext cx="21945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B9BD5"/>
                </a:solidFill>
                <a:latin typeface="Inter"/>
              </a:defRPr>
            </a:pPr>
            <a:r>
              <a:t>https://www.vlsc.net/sunmrrc/sdd/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03520" y="5394960"/>
            <a:ext cx="2194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🔧  GitHub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03520" y="5623560"/>
            <a:ext cx="21945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B9BD5"/>
                </a:solidFill>
                <a:latin typeface="Inter"/>
              </a:defRPr>
            </a:pPr>
            <a:r>
              <a:t>https://github.com/cheenle/sunsdr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589520" y="5394960"/>
            <a:ext cx="2194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📥  PPTX Download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89520" y="5623560"/>
            <a:ext cx="21945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B9BD5"/>
                </a:solidFill>
                <a:latin typeface="Inter"/>
              </a:defRPr>
            </a:pPr>
            <a:r>
              <a:t>https://www.vlsc.net/sunmrrc/sdd/SunMRRC-Architecture-SDD-V3.4.pptx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875520" y="5394960"/>
            <a:ext cx="21945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CF0F6"/>
                </a:solidFill>
                <a:latin typeface="Inter"/>
              </a:defRPr>
            </a:pPr>
            <a:r>
              <a:t>📐  SVG Diagrams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75520" y="5623560"/>
            <a:ext cx="21945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B9BD5"/>
                </a:solidFill>
                <a:latin typeface="Inter"/>
              </a:defRPr>
            </a:pPr>
            <a:r>
              <a:t>https://www.vlsc.net/sunmrrc/sdd/diagrams/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57200" y="5943600"/>
            <a:ext cx="11247120" cy="4572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00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16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00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SDD Chapters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116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12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116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Architecture Decisions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832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832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WebSocket Endpoints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7548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8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7548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PTT Safety Layers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1264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1264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SVG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498079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98079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TX EQ Presets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696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195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8696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TX IQ pkts/sec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241280" y="5989320"/>
            <a:ext cx="10972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5B9BD5"/>
                </a:solidFill>
                <a:latin typeface="Inter"/>
              </a:defRPr>
            </a:pPr>
            <a:r>
              <a:t>~20kbps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241280" y="61722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8090A4"/>
                </a:solidFill>
                <a:latin typeface="Inter"/>
              </a:defRPr>
            </a:pPr>
            <a:r>
              <a:t>Opus Bandwidth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1520" y="649224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445468"/>
                </a:solidFill>
                <a:latin typeface="Inter"/>
              </a:defRPr>
            </a:pPr>
            <a:r>
              <a:t>Document ID: SDD-SUNMRRC-2026-001  ·  2026-06-26  ·  Python 3.12 · FastAPI/Uvicorn · NumPy/SciPy · IBM TeamSD v2.3.2  ·  GPL-3.0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16 / 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61980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Executive Summary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SunSDR2 DX mobile-first browser remote control — V1.0 production release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572768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1E3347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457200" y="1664208"/>
            <a:ext cx="64008" cy="566928"/>
          </a:xfrm>
          <a:prstGeom prst="roundRect">
            <a:avLst>
              <a:gd name="adj" fmla="val 50000"/>
            </a:avLst>
          </a:prstGeom>
          <a:solidFill>
            <a:srgbClr val="5B9BD5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13232" y="1719072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1E3347"/>
          </a:solidFill>
          <a:ln w="12700">
            <a:solidFill>
              <a:srgbClr val="5B9BD5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53312" y="1673352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5B9BD5"/>
                </a:solidFill>
                <a:latin typeface="Inter"/>
              </a:defRPr>
            </a:pPr>
            <a:r>
              <a:t>Mobile-first PWA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53312" y="1956816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iPhone/Safari primary target · HTTPS/WSS secure context · Touch-optimized · Safe-area support · Service worker · Manifest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377440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23452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57200" y="2468880"/>
            <a:ext cx="64008" cy="566928"/>
          </a:xfrm>
          <a:prstGeom prst="roundRect">
            <a:avLst>
              <a:gd name="adj" fmla="val 50000"/>
            </a:avLst>
          </a:prstGeom>
          <a:solidFill>
            <a:srgbClr val="6BCF7F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13232" y="2523744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23452A"/>
          </a:solidFill>
          <a:ln w="12700">
            <a:solidFill>
              <a:srgbClr val="6BCF7F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53312" y="2478024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6BCF7F"/>
                </a:solidFill>
                <a:latin typeface="Inter"/>
              </a:defRPr>
            </a:pPr>
            <a:r>
              <a:t>Real-time RX Audio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53312" y="2761488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IQ demodulation (USB/LSB/AM/FM) · Tagged dual-codec (Opus 28kbps / Int16 PCM) · WDSP NR2/AGC · S-meter · Waterfall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182112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4D381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457200" y="3273552"/>
            <a:ext cx="64008" cy="566928"/>
          </a:xfrm>
          <a:prstGeom prst="roundRect">
            <a:avLst>
              <a:gd name="adj" fmla="val 50000"/>
            </a:avLst>
          </a:prstGeom>
          <a:solidFill>
            <a:srgbClr val="E8A840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13232" y="3328416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4D3815"/>
          </a:solidFill>
          <a:ln w="12700">
            <a:solidFill>
              <a:srgbClr val="E8A840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53312" y="3282696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E8A840"/>
                </a:solidFill>
                <a:latin typeface="Inter"/>
              </a:defRPr>
            </a:pPr>
            <a:r>
              <a:t>TX Voice Modulation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53312" y="3566160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Web Audio EQ chain (4 presets) · AudioWorklet 48k→16k · Opus encode · Hilbert SSB · tanh soft limiter · DRIVE power control · On-air verified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3986784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33284D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457200" y="4078224"/>
            <a:ext cx="64008" cy="566928"/>
          </a:xfrm>
          <a:prstGeom prst="roundRect">
            <a:avLst>
              <a:gd name="adj" fmla="val 50000"/>
            </a:avLst>
          </a:prstGeom>
          <a:solidFill>
            <a:srgbClr val="9A7AE8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713232" y="4133088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33284D"/>
          </a:solidFill>
          <a:ln w="12700">
            <a:solidFill>
              <a:srgbClr val="9A7AE8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⚡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53312" y="4087368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9A7AE8"/>
                </a:solidFill>
                <a:latin typeface="Inter"/>
              </a:defRPr>
            </a:pPr>
            <a:r>
              <a:t>Per-band TX Power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53312" y="4370832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Device DRIVE (0x0017) sqrt-taper · /api/band_power + Band Power UI · band_power.json persistence · Re-sent on QSY/PTT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791456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4A232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457200" y="4882896"/>
            <a:ext cx="64008" cy="566928"/>
          </a:xfrm>
          <a:prstGeom prst="roundRect">
            <a:avLst>
              <a:gd name="adj" fmla="val 50000"/>
            </a:avLst>
          </a:prstGeom>
          <a:solidFill>
            <a:srgbClr val="E06A7A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713232" y="4937760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4A2328"/>
          </a:solidFill>
          <a:ln w="12700">
            <a:solidFill>
              <a:srgbClr val="E06A7A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🛡️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353312" y="4892040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E06A7A"/>
                </a:solidFill>
                <a:latin typeface="Inter"/>
              </a:defRPr>
            </a:pPr>
            <a:r>
              <a:t>PTT Safety System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53312" y="5175504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8-layer defense in depth · ACK retry 3× · Backup s: channel · 30s watchdog · Touch-move-out release · Forced-RX handler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5596128"/>
            <a:ext cx="11274552" cy="749808"/>
          </a:xfrm>
          <a:prstGeom prst="roundRect">
            <a:avLst>
              <a:gd name="adj" fmla="val 4500"/>
            </a:avLst>
          </a:prstGeom>
          <a:gradFill flip="none" rotWithShape="1">
            <a:gsLst>
              <a:gs pos="0">
                <a:srgbClr val="101626"/>
              </a:gs>
              <a:gs pos="100000">
                <a:srgbClr val="0B101C"/>
              </a:gs>
            </a:gsLst>
            <a:lin ang="6900000" scaled="1"/>
          </a:gradFill>
          <a:ln w="9525">
            <a:solidFill>
              <a:srgbClr val="144741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457200" y="5687568"/>
            <a:ext cx="64008" cy="566928"/>
          </a:xfrm>
          <a:prstGeom prst="roundRect">
            <a:avLst>
              <a:gd name="adj" fmla="val 50000"/>
            </a:avLst>
          </a:prstGeom>
          <a:solidFill>
            <a:srgbClr val="3DD6C4"/>
          </a:solidFill>
          <a:ln>
            <a:noFill/>
          </a:ln>
          <a:effectLst/>
          <a:effectLst>
            <a:outerShdw blurRad="73152" dist="0" dir="5400000" rotWithShape="0">
              <a:srgbClr val="000000">
                <a:alpha val="5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713232" y="5742432"/>
            <a:ext cx="457200" cy="457200"/>
          </a:xfrm>
          <a:prstGeom prst="roundRect">
            <a:avLst>
              <a:gd name="adj" fmla="val 30000"/>
            </a:avLst>
          </a:prstGeom>
          <a:solidFill>
            <a:srgbClr val="144741"/>
          </a:solidFill>
          <a:ln w="12700">
            <a:solidFill>
              <a:srgbClr val="3DD6C4"/>
            </a:solidFill>
          </a:ln>
          <a:effectLst/>
          <a:effectLst>
            <a:outerShdw blurRad="64008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>
              <a:defRPr sz="1800">
                <a:latin typeface="Inter"/>
              </a:defRPr>
            </a:pPr>
            <a:r>
              <a:t>📐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53312" y="5696712"/>
            <a:ext cx="4572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50" b="1">
                <a:solidFill>
                  <a:srgbClr val="3DD6C4"/>
                </a:solidFill>
                <a:latin typeface="Inter"/>
              </a:defRPr>
            </a:pPr>
            <a:r>
              <a:t>Architecture Record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353312" y="5980176"/>
            <a:ext cx="100584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50" b="0">
                <a:solidFill>
                  <a:srgbClr val="8090A4"/>
                </a:solidFill>
                <a:latin typeface="Inter"/>
              </a:defRPr>
            </a:pPr>
            <a:r>
              <a:t>16 SDD chapters · 12 ADs · 5 SVG diagrams · 16-slide PPTX · TeamSD methodology · Full protocol documentation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02 / 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285942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CHAPTERS 2–3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Business Direction · Project Definition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Goals · Objectives · Scope · Success Criteria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" y="1188720"/>
            <a:ext cx="5669280" cy="52120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12344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5B9BD5"/>
                </a:solidFill>
                <a:latin typeface="Inter"/>
              </a:defRPr>
            </a:pPr>
            <a:r>
              <a:t>🎯  Business Goals &amp; Objectives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1645920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G1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164592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CF0F6"/>
                </a:solidFill>
                <a:latin typeface="Inter"/>
              </a:defRPr>
            </a:pPr>
            <a:r>
              <a:t>Mobile RX Confidence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" y="1965960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G2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720" y="196596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CF0F6"/>
                </a:solidFill>
                <a:latin typeface="Inter"/>
              </a:defRPr>
            </a:pPr>
            <a:r>
              <a:t>Safe Remote Control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2286000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G3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228600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CF0F6"/>
                </a:solidFill>
                <a:latin typeface="Inter"/>
              </a:defRPr>
            </a:pPr>
            <a:r>
              <a:t>Minimal Deployment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2606040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G4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260604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CF0F6"/>
                </a:solidFill>
                <a:latin typeface="Inter"/>
              </a:defRPr>
            </a:pPr>
            <a:r>
              <a:t>Design Continuity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0080" y="2926080"/>
            <a:ext cx="435254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G5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88720" y="2926080"/>
            <a:ext cx="4114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CF0F6"/>
                </a:solidFill>
                <a:latin typeface="Inter"/>
              </a:defRPr>
            </a:pPr>
            <a:r>
              <a:t>Incremental Extensibility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3337560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45468"/>
                </a:solidFill>
                <a:latin typeface="Inter"/>
              </a:defRPr>
            </a:pPr>
            <a:r>
              <a:t>8 Objectives — 6 Implemented · 1 Open (ATR)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3611880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45468"/>
                </a:solidFill>
                <a:latin typeface="Inter"/>
              </a:defRPr>
            </a:pPr>
            <a:r>
              <a:t>5 Strategies — Mobile-first · Direct UDP · Browser audio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3886200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445468"/>
                </a:solidFill>
                <a:latin typeface="Inter"/>
              </a:defRPr>
            </a:pPr>
            <a:r>
              <a:t>6 Tactics — HTTPS default · WSS select · PTT ACK loop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309360" y="1188720"/>
            <a:ext cx="5486400" cy="52120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92240" y="12344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6BCF7F"/>
                </a:solidFill>
                <a:latin typeface="Inter"/>
              </a:defRPr>
            </a:pPr>
            <a:r>
              <a:t>📋  Project Scope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92240" y="160020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BCF7F"/>
                </a:solidFill>
                <a:latin typeface="Inter"/>
              </a:defRPr>
            </a:pPr>
            <a:r>
              <a:t>▶  In Scope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75120" y="1874519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Mobile web UI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75120" y="2048255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5 WebSocket endpoints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75120" y="2221991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RX audio + waterfall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75120" y="2395728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TX mic → Hilbert SSB → IQ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5120" y="2569463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Per-band DRIVE power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75120" y="2743200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/api/band_power + mem_channels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75120" y="2916936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HTTPS/WSS auto-start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675120" y="3090672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Direct SunSDR2 DX UDP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75120" y="3264408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DSP mode + WDSP toggles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675120" y="3438144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  • SDD documentation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2240" y="370332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06A7A"/>
                </a:solidFill>
                <a:latin typeface="Inter"/>
              </a:defRPr>
            </a:pPr>
            <a:r>
              <a:t>⊘  Out of Scope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75120" y="3977639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  • Native iOS/Android app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675120" y="4151376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  • Cloud multi-tenant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675120" y="4325112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  • ATR-1000 backend (stub only)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675120" y="4498848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  • CW/FT8/Logbook pages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675120" y="4672583"/>
            <a:ext cx="484632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  • Hamlib rig abstraction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92240" y="4937760"/>
            <a:ext cx="5029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6BCF7F"/>
                </a:solidFill>
                <a:latin typeface="Inter"/>
              </a:defRPr>
            </a:pPr>
            <a:r>
              <a:t>✅  9 Success Criteria — All Met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03 /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047923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4 · APP 011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System Context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Actors · External Interfaces · Data Flows · System Boundaries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28016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335024"/>
            <a:ext cx="10515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5B9BD5"/>
                </a:solidFill>
                <a:latin typeface="Inter"/>
              </a:defRPr>
            </a:pPr>
            <a:r>
              <a:t>📱  Mobile Browser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00200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iOS Safari / Chrome · Web Audio API · WASM Opus</a:t>
            </a:r>
            <a:br/>
            <a:r>
              <a:t>Touch UX · PWA Manifest · Service Worker · Canvas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37744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2432304"/>
            <a:ext cx="10515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6BCF7F"/>
                </a:solidFill>
                <a:latin typeface="Inter"/>
              </a:defRPr>
            </a:pPr>
            <a:r>
              <a:t>HTTPS/WSS  —  5 WebSocket Endpoints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2697480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/WSCTRX (control) · /WSaudioRX (RX audio) · /WSaudioTX (TX mic)</a:t>
            </a:r>
            <a:br/>
            <a:r>
              <a:t>/WSspectrum (waterfall) · /WSATR1000 (tuner placeholder)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47472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3529584"/>
            <a:ext cx="10515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8A840"/>
                </a:solidFill>
                <a:latin typeface="Inter"/>
              </a:defRPr>
            </a:pPr>
            <a:r>
              <a:t>🖥️  FastAPI SunMRRC Server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3794759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server.py · Static files · Auth middleware · TLS auto-detect</a:t>
            </a:r>
            <a:br/>
            <a:r>
              <a:t>IQ processing loop · TX pacer thread · /api/band_power + mem_channels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457200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9A7AE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626864"/>
            <a:ext cx="10515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A7AE8"/>
                </a:solidFill>
                <a:latin typeface="Inter"/>
              </a:defRPr>
            </a:pPr>
            <a:r>
              <a:t>imports  →  web_control/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4892040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sunsdr_direct.py (UDP protocol) · dsp.py (IQ DSP + TX modulator)</a:t>
            </a:r>
            <a:br/>
            <a:r>
              <a:t>opus_rx.py (server-side Opus) · wdsp_wrapper.py (NR2/AGC)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5669280"/>
            <a:ext cx="11247120" cy="91440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5724144"/>
            <a:ext cx="10515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06A7A"/>
                </a:solidFill>
                <a:latin typeface="Inter"/>
              </a:defRPr>
            </a:pPr>
            <a:r>
              <a:t>📡  SunSDR2 DX Hardware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989320"/>
            <a:ext cx="10515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UDP :50001 Control (DRIVE 0x0017 · PTT · Frequency)</a:t>
            </a:r>
            <a:br/>
            <a:r>
              <a:t>UDP :50002 IQ Stream (0xFFFE RX · 0xFFFD TX · 0x1F00 Telemetry)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6537960"/>
            <a:ext cx="10058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4 Actors: HAM Operator · System Maintainer · Browser Runtime · SunSDR2 DX   |   11 External Interfaces   |   9 Data Flows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04 / 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3809904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5 · ART 0507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Non-Functional Requirements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7 categories · 25 NFRs — Performance · Security · Compatibility · Operability · Audio Quality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280160"/>
            <a:ext cx="5532120" cy="25603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353312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⚡  Performance  (7 NFRs)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1691639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NFR-001  RX audio latency: low enough for live monitoring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1906524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NFR-002  Control response &lt;200ms · PING→PONG ms display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121408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NFR-003  Spectrum ~512B/frame @ 38Hz (~19 KB/s)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2336291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NFR-004  Audio Opus ~18-24kbps (PCM ~256kbps)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2551175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NFR-005  CPU stability: no sustained DSP overload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766059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NFR-006  Client fan-out: multi-browser without crash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2980943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NFR-007  Waterfall: adaptive noise floor, smooth render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17920" y="1280160"/>
            <a:ext cx="5532120" cy="25603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1353312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06A7A"/>
                </a:solidFill>
                <a:latin typeface="Inter"/>
              </a:defRPr>
            </a:pPr>
            <a:r>
              <a:t>🔒  Security  (4 NFRs)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92240" y="1691639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NFR-020  HTTPS/WSS secure origin for mobile production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1906524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NFR-021  TLS key files never embedded in docs/code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121408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NFR-022  HTTP fallback only when certs missing or DISABLE_SSL=1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92240" y="2336291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NFR-023  Auth boundary: no false claim of server-side auth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3977639"/>
            <a:ext cx="5532120" cy="25603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4050791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6BCF7F"/>
                </a:solidFill>
                <a:latin typeface="Inter"/>
              </a:defRPr>
            </a:pPr>
            <a:r>
              <a:t>🎵  Audio Quality  (4 NFRs)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389120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NFR-060  RX Int16 PCM → Float32 decode path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604004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NFR-061  USB/LSB/AM/FM/CW demodulation quality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818888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NFR-062  WDSP NR2/NB/ANF/NF/AGC when libwdsp loads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033772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NFR-063  TX: Hilbert SSB + tanh soft limiter, clean envelope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248656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NFR-065  Per-band DRIVE (0x0017) sets TX power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7920" y="3977639"/>
            <a:ext cx="5532120" cy="25603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0" y="4050791"/>
            <a:ext cx="5029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8A840"/>
                </a:solidFill>
                <a:latin typeface="Inter"/>
              </a:defRPr>
            </a:pPr>
            <a:r>
              <a:t>🔧  Operability + Maintainability  (6 NFRs)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4389120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NFR-040  Logging: startup, TLS, radio connect, IQ bind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2240" y="4604004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NFR-041  Env config: DEVICE_HOST, WEB_PORT, DISABLE_SSL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92240" y="4818888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NFR-042  Certificate expiry monitoring scripts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92240" y="5033772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NFR-043  Service worker bypasses JS/HTML cache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2240" y="5248656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NFR-050  Small backend: handlers understandable in server.py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92240" y="5463540"/>
            <a:ext cx="51206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NFR-051  Explicit gaps: planned hooks documented until removed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05 / 16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4571885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6 · ART 0508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Use Case Model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4 Actors · 6 Core Use Cases · 6 Extended / Planned Use Cases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371600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94360" y="1435608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17320" y="1426464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Start Mobile Session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40" y="1426464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Open https→login→power on→WS connections→UI live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0" y="1463040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1810512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594360" y="1874519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1865376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Remote Receive Audio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1865376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IQ→decode→demod→Opus/PCM→/WSaudioRX→play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1901952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249424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594360" y="231343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17320" y="2304288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Tune Frequency &amp; Mode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0" y="2304288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setFreq/setMode→radio/DSP→getFreq/getMode ack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0" y="2340864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688336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594360" y="2752344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7320" y="2743200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Monitor Spectrum &amp; S-Meter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63440" y="2743200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FFT→quantize→/WSspectrum→adaptive floor+colour ramp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2779776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27248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594360" y="3191256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17320" y="3182112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PTT &amp; Tune Control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440" y="3182112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PTT press→TX→release→ACK retry→backup s:→watchdog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515600" y="3218688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66160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ounded Rectangle 34"/>
          <p:cNvSpPr/>
          <p:nvPr/>
        </p:nvSpPr>
        <p:spPr>
          <a:xfrm>
            <a:off x="594360" y="3630168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7320" y="3621024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Adjust DSP &amp; Audio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63440" y="3621024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WDSP/NR2/NB/AGC/gain/filter→DSP setters→broadcast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515600" y="3657600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57200" y="4005072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594360" y="4069080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UC-007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417320" y="4059935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Browser Mic TX Audio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63440" y="4059935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Mic→EQ→AudioWorklet→Opus→WS→Hilbert SSB→0xFFFD IQ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515600" y="4096511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57200" y="4443983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594360" y="450799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UC-008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417320" y="4498847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Memory Channel Save/Recall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63440" y="4498847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Menu→edit→POST /api/mem_channels→mem_channels.json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515600" y="4535423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4882896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594360" y="4946904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UC-013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417320" y="4937759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Per-band TX Power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663440" y="4937759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Band Power menu→edit drive %→POST /api/band_power→apply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515600" y="4974336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57200" y="5321808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8A840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ounded Rectangle 54"/>
          <p:cNvSpPr/>
          <p:nvPr/>
        </p:nvSpPr>
        <p:spPr>
          <a:xfrm>
            <a:off x="594360" y="5385816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UC-009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17320" y="5376672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ATR-1000 Power/SWR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663440" y="5376672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Website placeholders; /WSATR1000 stub only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515600" y="5413248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8A840"/>
                </a:solidFill>
                <a:latin typeface="Inter"/>
              </a:defRPr>
            </a:pPr>
            <a:r>
              <a:t>⚠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57200" y="5760720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ounded Rectangle 59"/>
          <p:cNvSpPr/>
          <p:nvPr/>
        </p:nvSpPr>
        <p:spPr>
          <a:xfrm>
            <a:off x="594360" y="5824728"/>
            <a:ext cx="1062532" cy="246888"/>
          </a:xfrm>
          <a:prstGeom prst="roundRect">
            <a:avLst>
              <a:gd name="adj" fmla="val 50000"/>
            </a:avLst>
          </a:prstGeom>
          <a:solidFill>
            <a:srgbClr val="381A1E"/>
          </a:solidFill>
          <a:ln w="9525">
            <a:solidFill>
              <a:srgbClr val="E06A7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06A7A"/>
                </a:solidFill>
                <a:latin typeface="Inter"/>
              </a:defRPr>
            </a:pPr>
            <a:r>
              <a:t>UC-010/11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417320" y="5815584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CW Decoder / FT8 Automation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663440" y="5815584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Menu links removed (pages absent)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515600" y="5852160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E06A7A"/>
                </a:solidFill>
                <a:latin typeface="Inter"/>
              </a:defRPr>
            </a:pPr>
            <a:r>
              <a:t>✕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7200" y="6199632"/>
            <a:ext cx="11247120" cy="393192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ounded Rectangle 64"/>
          <p:cNvSpPr/>
          <p:nvPr/>
        </p:nvSpPr>
        <p:spPr>
          <a:xfrm>
            <a:off x="594360" y="6263640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UC-012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417320" y="6254496"/>
            <a:ext cx="3200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Recordings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63440" y="6254496"/>
            <a:ext cx="5943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090A4"/>
                </a:solidFill>
                <a:latin typeface="Inter"/>
              </a:defRPr>
            </a:pPr>
            <a:r>
              <a:t>recordings.html + server-side RX MP3 via ffmpeg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515600" y="6291072"/>
            <a:ext cx="914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BCF7F"/>
                </a:solidFill>
                <a:latin typeface="Inter"/>
              </a:defRPr>
            </a:pPr>
            <a:r>
              <a:t>✅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06 / 16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333866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7 · APP 408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Subject Area Model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7 Subject Areas · 18 Entity Definitions · State Ownership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371600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42646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ClientSession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664208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WS memberships, UI state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1426464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Browser cookies/JS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2084832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2139696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RadioControl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377440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Freq · PTT · Gain · Filter · Tune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2139696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Runtime (SunSDR2DXClient)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798064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2852928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IQStream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3090672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UDP intake → complex samples → DSP feed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2852928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In-process (UDP socket)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511296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566160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RXAudioFlow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3803904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Demodulation → Opus/PCM → playback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3566160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In-process + WS broadcast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4224528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" y="4279392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SpectrumFlow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4517136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FFT · S-meter · Waterfall render state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4279392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In-process + WS broadcast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4937760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4992624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DSPConfig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5230368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Mode · WDSP · AGC · Notches · Filters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4992624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Runtime + cookie replay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57200" y="5650992"/>
            <a:ext cx="11247120" cy="649224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" y="5705856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5B9BD5"/>
                </a:solidFill>
                <a:latin typeface="Inter"/>
              </a:defRPr>
            </a:pPr>
            <a:r>
              <a:t>OperationalConfig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0080" y="5943600"/>
            <a:ext cx="5029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Host · Port · TLS · Env vars · Scripts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943600" y="5705856"/>
            <a:ext cx="5486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Filesystem (env, certs, logs)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6400800"/>
            <a:ext cx="100584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445468"/>
                </a:solidFill>
                <a:latin typeface="Inter"/>
              </a:defRPr>
            </a:pPr>
            <a:r>
              <a:t>Key entities: TXModulationFrame · TXDriveConfig · BandPowerConfig · MemoryChannel · WaterfallRenderState · SMeterState · WDSPConfig · TLSConfig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07 / 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095847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8 · ART 0513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Architecture Decisions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12 ADs — Architectural · Design · Performance · Safety · Extensibility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1234440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594360" y="130759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17320" y="129844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FastAPI/Uvicorn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520" y="1298448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Async server, native WS, small surface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682496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594360" y="1755648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17320" y="174650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Direct UDP Control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03520" y="1746504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Verified SunSDR protocol, no Hamlib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130552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594360" y="2203704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17320" y="21945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DSP-Owned Mode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520" y="2194560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Hardware mode-agnostic, SW demod selects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2578608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594360" y="2651760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17320" y="2642616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Tagged Dual-Codec Audio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03520" y="2642616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Opus+PCM RX and TX, 1-byte tag, no race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3026664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94360" y="3099816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7320" y="309067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Quantized Spectrum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303520" y="3090672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512 uint8 bytes/frame, compact waterfall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474720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594360" y="354787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17320" y="353872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HTTPS/WSS Default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03520" y="3538728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iOS secure context, mic+AudioContext require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57200" y="3922776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ounded Rectangle 33"/>
          <p:cNvSpPr/>
          <p:nvPr/>
        </p:nvSpPr>
        <p:spPr>
          <a:xfrm>
            <a:off x="594360" y="3995928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17320" y="398678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PTT Release Safety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03520" y="3986784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8-layer defense in depth, ACK retry, backup s: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57200" y="4370832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ounded Rectangle 37"/>
          <p:cNvSpPr/>
          <p:nvPr/>
        </p:nvSpPr>
        <p:spPr>
          <a:xfrm>
            <a:off x="594360" y="4443984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AD-008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17320" y="44348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Optional WDSP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03520" y="4434840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Falls back cleanly, UI queries availability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57200" y="4818888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594360" y="4892040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3A2A10"/>
          </a:solidFill>
          <a:ln w="9525">
            <a:solidFill>
              <a:srgbClr val="E8A84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E8A840"/>
                </a:solidFill>
                <a:latin typeface="Inter"/>
              </a:defRPr>
            </a:pPr>
            <a:r>
              <a:t>AD-009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17320" y="4882896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Gap Tracking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03520" y="4882896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Document hooks until backend exists or removed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57200" y="5266944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594360" y="5340096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AD-010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17320" y="533095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Device DRIVE Power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03520" y="5330952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0x0017 per-band, sqrt taper byte, re-send QSY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5715000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594360" y="5788152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AD-011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417320" y="577900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0x1F00 Telemetry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303520" y="5779008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off30 f32=W · off16 u16/10=V · off18=°C · NO SWR from device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57200" y="6163056"/>
            <a:ext cx="11247120" cy="402336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44546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ounded Rectangle 53"/>
          <p:cNvSpPr/>
          <p:nvPr/>
        </p:nvSpPr>
        <p:spPr>
          <a:xfrm>
            <a:off x="594360" y="6236208"/>
            <a:ext cx="793699" cy="246888"/>
          </a:xfrm>
          <a:prstGeom prst="roundRect">
            <a:avLst>
              <a:gd name="adj" fmla="val 50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750" b="1">
                <a:solidFill>
                  <a:srgbClr val="6BCF7F"/>
                </a:solidFill>
                <a:latin typeface="Inter"/>
              </a:defRPr>
            </a:pPr>
            <a:r>
              <a:t>AD-012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17320" y="622706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ECF0F6"/>
                </a:solidFill>
                <a:latin typeface="Inter"/>
              </a:defRPr>
            </a:pPr>
            <a:r>
              <a:t>TX Gain Staging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303520" y="6227064"/>
            <a:ext cx="5943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090A4"/>
                </a:solidFill>
                <a:latin typeface="Inter"/>
              </a:defRPr>
            </a:pPr>
            <a:r>
              <a:t>Preamp ×1.5 + drive gain ×3.0 + tanh@1.0 ≈ 4% engagement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08 / 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A1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0">
                <a:srgbClr val="070A12"/>
              </a:gs>
              <a:gs pos="100000">
                <a:srgbClr val="0C1220"/>
              </a:gs>
            </a:gsLst>
            <a:lin ang="75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800"/>
          </a:xfrm>
          <a:prstGeom prst="rect">
            <a:avLst/>
          </a:prstGeom>
          <a:solidFill>
            <a:srgbClr val="161F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6857828" cy="50800"/>
          </a:xfrm>
          <a:prstGeom prst="rect">
            <a:avLst/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49808" y="329184"/>
            <a:ext cx="7315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 spc="250">
                <a:solidFill>
                  <a:srgbClr val="3DD6C4"/>
                </a:solidFill>
                <a:latin typeface="Inter"/>
              </a:defRPr>
            </a:pPr>
            <a:r>
              <a:t>CHAPTER 9 · ART 0512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57200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500" b="1">
                <a:solidFill>
                  <a:srgbClr val="ECF0F6"/>
                </a:solidFill>
                <a:latin typeface="Inter"/>
              </a:defRPr>
            </a:pPr>
            <a:r>
              <a:t>Architecture Overview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950976"/>
            <a:ext cx="1005840" cy="508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3DD6C4"/>
              </a:gs>
              <a:gs pos="100000">
                <a:srgbClr val="5B9BD5"/>
              </a:gs>
            </a:gsLst>
            <a:lin ang="0" scaled="1"/>
          </a:gradFill>
          <a:ln>
            <a:noFill/>
          </a:ln>
          <a:effectLst/>
          <a:effectLst>
            <a:outerShdw blurRad="54864" dist="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9808" y="1042415"/>
            <a:ext cx="10789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090A4"/>
                </a:solidFill>
                <a:latin typeface="Inter"/>
              </a:defRPr>
            </a:pPr>
            <a:r>
              <a:t>Four-layer stack — Browser → FastAPI server → shared DSP → SunSDR2 DX hardware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97280" y="1234440"/>
            <a:ext cx="9966960" cy="9601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5B9BD5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80160" y="1280160"/>
            <a:ext cx="54864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5B9BD5"/>
                </a:solidFill>
                <a:latin typeface="Inter"/>
              </a:defRPr>
            </a:pPr>
            <a:r>
              <a:t>📱  Mobile Browser  (iOS Safari / Chrome)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280160" y="162763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controls.js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36976" y="162763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mobile.js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193792" y="162763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tx_audio_eq.js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50608" y="162763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ptt_manager.js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07424" y="162763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62635"/>
          </a:solidFill>
          <a:ln w="9525">
            <a:solidFill>
              <a:srgbClr val="5B9BD5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WASM Opus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1947672"/>
            <a:ext cx="96012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Web Audio API · AudioWorklet 48k→16k · Canvas waterfall · Touch PTT · PWA / Service Worker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35040" y="2212848"/>
            <a:ext cx="33020" cy="502920"/>
          </a:xfrm>
          <a:prstGeom prst="rect">
            <a:avLst/>
          </a:prstGeom>
          <a:gradFill flip="none" rotWithShape="1">
            <a:gsLst>
              <a:gs pos="0">
                <a:srgbClr val="5B9BD5"/>
              </a:gs>
              <a:gs pos="100000">
                <a:srgbClr val="5B9BD5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Isosceles Triangle 17"/>
          <p:cNvSpPr/>
          <p:nvPr/>
        </p:nvSpPr>
        <p:spPr>
          <a:xfrm rot="10800000">
            <a:off x="5961888" y="2697479"/>
            <a:ext cx="164592" cy="118872"/>
          </a:xfrm>
          <a:prstGeom prst="triangle">
            <a:avLst/>
          </a:prstGeom>
          <a:solidFill>
            <a:srgbClr val="5B9B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217920" y="2318003"/>
            <a:ext cx="1165860" cy="292608"/>
          </a:xfrm>
          <a:prstGeom prst="roundRect">
            <a:avLst>
              <a:gd name="adj" fmla="val 50000"/>
            </a:avLst>
          </a:prstGeom>
          <a:solidFill>
            <a:srgbClr val="0B101C"/>
          </a:solidFill>
          <a:ln w="12700">
            <a:solidFill>
              <a:srgbClr val="5B9BD5"/>
            </a:solidFill>
          </a:ln>
          <a:effectLst/>
          <a:effectLst>
            <a:outerShdw blurRad="54864" dist="18288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5B9BD5"/>
                </a:solidFill>
                <a:latin typeface="Inter"/>
              </a:defRPr>
            </a:pPr>
            <a:r>
              <a:t>HTTPS / WSS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66560" y="2249424"/>
            <a:ext cx="5120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445468"/>
                </a:solidFill>
                <a:latin typeface="Inter"/>
              </a:defRPr>
            </a:pPr>
            <a:r>
              <a:t>/WSCTRX · /WSaudioRX · /WSaudioTX</a:t>
            </a:r>
            <a:br/>
            <a:r>
              <a:t>/WSspectrum · /WSATR1000   (?token= auth)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097280" y="2788920"/>
            <a:ext cx="9966960" cy="105156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6BCF7F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80160" y="2834640"/>
            <a:ext cx="54864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6BCF7F"/>
                </a:solidFill>
                <a:latin typeface="Inter"/>
              </a:defRPr>
            </a:pPr>
            <a:r>
              <a:t>🖥️  FastAPI / Uvicorn Server  (server.py)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280160" y="31821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Auth + TLS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36976" y="31821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IQ Loop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193792" y="31821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TX Pacer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150608" y="31821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/api/band_power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107424" y="31821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1A331F"/>
          </a:solidFill>
          <a:ln w="9525">
            <a:solidFill>
              <a:srgbClr val="6BCF7F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6BCF7F"/>
                </a:solidFill>
                <a:latin typeface="Inter"/>
              </a:defRPr>
            </a:pPr>
            <a:r>
              <a:t>/api/mem_channels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80160" y="3511296"/>
            <a:ext cx="9601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Static serving · 5 WS endpoints · client fan-out · IQ decode → DSP feed · adaptive TX pacing (5.12ms/pkt) · 0x1F00 telemetry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035040" y="3858768"/>
            <a:ext cx="33020" cy="457200"/>
          </a:xfrm>
          <a:prstGeom prst="rect">
            <a:avLst/>
          </a:prstGeom>
          <a:gradFill flip="none" rotWithShape="1">
            <a:gsLst>
              <a:gs pos="0">
                <a:srgbClr val="9A7AE8"/>
              </a:gs>
              <a:gs pos="100000">
                <a:srgbClr val="9A7AE8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Isosceles Triangle 29"/>
          <p:cNvSpPr/>
          <p:nvPr/>
        </p:nvSpPr>
        <p:spPr>
          <a:xfrm rot="10800000">
            <a:off x="5961888" y="4297680"/>
            <a:ext cx="164592" cy="118872"/>
          </a:xfrm>
          <a:prstGeom prst="triangle">
            <a:avLst/>
          </a:prstGeom>
          <a:solidFill>
            <a:srgbClr val="9A7A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6217920" y="3941063"/>
            <a:ext cx="1577339" cy="292608"/>
          </a:xfrm>
          <a:prstGeom prst="roundRect">
            <a:avLst>
              <a:gd name="adj" fmla="val 50000"/>
            </a:avLst>
          </a:prstGeom>
          <a:solidFill>
            <a:srgbClr val="0B101C"/>
          </a:solidFill>
          <a:ln w="12700">
            <a:solidFill>
              <a:srgbClr val="9A7AE8"/>
            </a:solidFill>
          </a:ln>
          <a:effectLst/>
          <a:effectLst>
            <a:outerShdw blurRad="54864" dist="18288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in-process import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097280" y="4389120"/>
            <a:ext cx="9966960" cy="96012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9A7AE8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280160" y="4434840"/>
            <a:ext cx="64008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A7AE8"/>
                </a:solidFill>
                <a:latin typeface="Inter"/>
              </a:defRPr>
            </a:pPr>
            <a:r>
              <a:t>⚙️  Shared DSP / Protocol  (web_control/)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280160" y="47823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sunsdr_direct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236976" y="47823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dsp.py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193792" y="47823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TXModulator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150608" y="47823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opus_rx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9107424" y="4782312"/>
            <a:ext cx="1874519" cy="310896"/>
          </a:xfrm>
          <a:prstGeom prst="roundRect">
            <a:avLst>
              <a:gd name="adj" fmla="val 28000"/>
            </a:avLst>
          </a:prstGeom>
          <a:solidFill>
            <a:srgbClr val="261E3A"/>
          </a:solidFill>
          <a:ln w="9525">
            <a:solidFill>
              <a:srgbClr val="9A7AE8"/>
            </a:solidFill>
          </a:ln>
          <a:effectLst/>
          <a:effectLst>
            <a:outerShdw blurRad="45720" dist="18288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9A7AE8"/>
                </a:solidFill>
                <a:latin typeface="Inter"/>
              </a:defRPr>
            </a:pPr>
            <a:r>
              <a:t>wdsp_wrapper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80160" y="5102352"/>
            <a:ext cx="96012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UDP protocol · SpectrumProcessor (FFT) · AudioDemodulator (SSB/AM/FM) · Hilbert SSB + tanh · server Opus · NR2/AGC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035040" y="5367528"/>
            <a:ext cx="33020" cy="457200"/>
          </a:xfrm>
          <a:prstGeom prst="rect">
            <a:avLst/>
          </a:prstGeom>
          <a:gradFill flip="none" rotWithShape="1">
            <a:gsLst>
              <a:gs pos="0">
                <a:srgbClr val="E06A7A"/>
              </a:gs>
              <a:gs pos="100000">
                <a:srgbClr val="E06A7A"/>
              </a:gs>
            </a:gsLst>
            <a:lin ang="5400000" scaled="1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Isosceles Triangle 40"/>
          <p:cNvSpPr/>
          <p:nvPr/>
        </p:nvSpPr>
        <p:spPr>
          <a:xfrm rot="10800000">
            <a:off x="5961888" y="5806440"/>
            <a:ext cx="164592" cy="118872"/>
          </a:xfrm>
          <a:prstGeom prst="triangle">
            <a:avLst/>
          </a:prstGeom>
          <a:solidFill>
            <a:srgbClr val="E06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6217920" y="5449824"/>
            <a:ext cx="1714500" cy="292608"/>
          </a:xfrm>
          <a:prstGeom prst="roundRect">
            <a:avLst>
              <a:gd name="adj" fmla="val 50000"/>
            </a:avLst>
          </a:prstGeom>
          <a:solidFill>
            <a:srgbClr val="0B101C"/>
          </a:solidFill>
          <a:ln w="12700">
            <a:solidFill>
              <a:srgbClr val="E06A7A"/>
            </a:solidFill>
          </a:ln>
          <a:effectLst/>
          <a:effectLst>
            <a:outerShdw blurRad="54864" dist="18288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850" b="1">
                <a:solidFill>
                  <a:srgbClr val="E06A7A"/>
                </a:solidFill>
                <a:latin typeface="Inter"/>
              </a:defRPr>
            </a:pPr>
            <a:r>
              <a:t>UDP :50001 / :50002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97280" y="5897880"/>
            <a:ext cx="9966960" cy="640080"/>
          </a:xfrm>
          <a:prstGeom prst="roundRect">
            <a:avLst>
              <a:gd name="adj" fmla="val 4500"/>
            </a:avLst>
          </a:prstGeom>
          <a:solidFill>
            <a:srgbClr val="101626"/>
          </a:solidFill>
          <a:ln w="6350">
            <a:solidFill>
              <a:srgbClr val="E06A7A"/>
            </a:solidFill>
          </a:ln>
          <a:effectLst/>
          <a:effectLst>
            <a:outerShdw blurRad="91440" dist="50292" dir="5400000" rotWithShape="0">
              <a:srgbClr val="000000">
                <a:alpha val="5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1280160" y="5943600"/>
            <a:ext cx="64008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06A7A"/>
                </a:solidFill>
                <a:latin typeface="Inter"/>
              </a:defRPr>
            </a:pPr>
            <a:r>
              <a:t>📡  SunSDR2 DX Hardware  (192.168.16.200)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280160" y="6236208"/>
            <a:ext cx="96012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50" b="0">
                <a:solidFill>
                  <a:srgbClr val="8090A4"/>
                </a:solidFill>
                <a:latin typeface="Inter"/>
              </a:defRPr>
            </a:pPr>
            <a:r>
              <a:t>Ctrl :50001 (DRIVE 0x0017 · PTT · Freq)   ·   IQ :50002 (0xFFFE RX · 0xFFFD TX · 0x1F00 telem)   ·   PA — no ALC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881360" y="6455664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445468"/>
                </a:solidFill>
                <a:latin typeface="Inter"/>
              </a:defRPr>
            </a:pPr>
            <a:r>
              <a:t>09 / 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